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6" r:id="rId5"/>
    <p:sldId id="297" r:id="rId6"/>
    <p:sldId id="298" r:id="rId7"/>
    <p:sldId id="291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FF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55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214554"/>
            <a:ext cx="7886728" cy="1829761"/>
          </a:xfrm>
        </p:spPr>
        <p:txBody>
          <a:bodyPr>
            <a:noAutofit/>
          </a:bodyPr>
          <a:lstStyle/>
          <a:p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4.5 </a:t>
            </a: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离散傅里叶反变换（</a:t>
            </a: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IDFT</a:t>
            </a: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）的快速算法</a:t>
            </a:r>
            <a:r>
              <a:rPr lang="en-US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IFFT</a:t>
            </a:r>
            <a:r>
              <a:rPr lang="zh-CN" altLang="en-US" sz="2800" dirty="0" smtClean="0"/>
              <a:t/>
            </a:r>
            <a:br>
              <a:rPr lang="zh-CN" altLang="en-US" sz="2800" dirty="0" smtClean="0"/>
            </a:br>
            <a: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zh-CN" altLang="en-US" sz="28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endParaRPr lang="zh-CN" altLang="en-US" sz="2800" dirty="0">
              <a:solidFill>
                <a:schemeClr val="tx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1472" y="357166"/>
            <a:ext cx="2816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/>
              <a:t>1.  </a:t>
            </a:r>
            <a:r>
              <a:rPr lang="zh-CN" altLang="en-US" sz="2400" b="1" dirty="0" smtClean="0"/>
              <a:t>第一种</a:t>
            </a:r>
            <a:r>
              <a:rPr lang="en-US" sz="2400" b="1" dirty="0" smtClean="0"/>
              <a:t>IFFT</a:t>
            </a:r>
            <a:r>
              <a:rPr lang="zh-CN" altLang="en-US" sz="2400" b="1" dirty="0" smtClean="0"/>
              <a:t>算法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794697" y="5715016"/>
            <a:ext cx="3206327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i="1" dirty="0" smtClean="0">
                <a:solidFill>
                  <a:srgbClr val="0033CC"/>
                </a:solidFill>
              </a:rPr>
              <a:t>N</a:t>
            </a:r>
            <a:r>
              <a:rPr lang="en-US" sz="2400" b="1" dirty="0" smtClean="0">
                <a:solidFill>
                  <a:srgbClr val="0033CC"/>
                </a:solidFill>
              </a:rPr>
              <a:t>=2</a:t>
            </a:r>
            <a:r>
              <a:rPr lang="en-US" sz="2400" b="1" baseline="30000" dirty="0" smtClean="0">
                <a:solidFill>
                  <a:srgbClr val="0033CC"/>
                </a:solidFill>
              </a:rPr>
              <a:t>3</a:t>
            </a:r>
            <a:r>
              <a:rPr lang="en-US" sz="2400" b="1" dirty="0" smtClean="0">
                <a:solidFill>
                  <a:srgbClr val="0033CC"/>
                </a:solidFill>
              </a:rPr>
              <a:t>=8 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基</a:t>
            </a:r>
            <a:r>
              <a:rPr lang="en-US" sz="2400" b="1" dirty="0" smtClean="0">
                <a:solidFill>
                  <a:srgbClr val="0033CC"/>
                </a:solidFill>
              </a:rPr>
              <a:t>-2 IFFT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流图</a:t>
            </a:r>
          </a:p>
        </p:txBody>
      </p:sp>
      <p:pic>
        <p:nvPicPr>
          <p:cNvPr id="1026" name="Picture 2" descr="E:\DSP程佩青课件\064937-01 数字信号处理教程（第四版）(经典版) 40571-9\CTP\TU\4t19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2976" y="1071546"/>
            <a:ext cx="6357982" cy="454913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1472" y="285728"/>
            <a:ext cx="2816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/>
              <a:t>2.  </a:t>
            </a:r>
            <a:r>
              <a:rPr lang="zh-CN" altLang="en-US" sz="2400" b="1" dirty="0" smtClean="0"/>
              <a:t>第二种</a:t>
            </a:r>
            <a:r>
              <a:rPr lang="en-US" sz="2400" b="1" dirty="0" smtClean="0"/>
              <a:t>IFFT</a:t>
            </a:r>
            <a:r>
              <a:rPr lang="zh-CN" altLang="en-US" sz="2400" b="1" dirty="0" smtClean="0"/>
              <a:t>算法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7224" y="857232"/>
            <a:ext cx="2930610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直接利用</a:t>
            </a:r>
            <a:r>
              <a:rPr lang="en-US" sz="2400" b="1" dirty="0" smtClean="0"/>
              <a:t>FFT</a:t>
            </a:r>
            <a:r>
              <a:rPr lang="zh-CN" altLang="en-US" sz="2400" b="1" dirty="0" smtClean="0"/>
              <a:t>的程序</a:t>
            </a:r>
          </a:p>
        </p:txBody>
      </p:sp>
      <p:pic>
        <p:nvPicPr>
          <p:cNvPr id="13314" name="Picture 2" descr="image00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71670" y="1571612"/>
            <a:ext cx="4299628" cy="7857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5" name="Picture 3" descr="image00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4414" y="2428868"/>
            <a:ext cx="7109114" cy="857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6" name="Picture 4" descr="image00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285852" y="3643314"/>
            <a:ext cx="2976483" cy="714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431729" y="4603632"/>
            <a:ext cx="6713697" cy="16842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33CC"/>
                </a:solidFill>
              </a:rPr>
              <a:t>IFFT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也共用</a:t>
            </a:r>
            <a:r>
              <a:rPr lang="en-US" sz="2400" b="1" dirty="0" smtClean="0">
                <a:solidFill>
                  <a:srgbClr val="0033CC"/>
                </a:solidFill>
              </a:rPr>
              <a:t>FFT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程序的步骤是：</a:t>
            </a:r>
            <a:endParaRPr lang="en-US" altLang="zh-CN" sz="2400" b="1" dirty="0" smtClean="0">
              <a:solidFill>
                <a:srgbClr val="0033CC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0033CC"/>
                </a:solidFill>
              </a:rPr>
              <a:t> ①将</a:t>
            </a:r>
            <a:r>
              <a:rPr lang="en-US" sz="2400" b="1" i="1" dirty="0" smtClean="0">
                <a:solidFill>
                  <a:srgbClr val="0033CC"/>
                </a:solidFill>
              </a:rPr>
              <a:t>X</a:t>
            </a:r>
            <a:r>
              <a:rPr lang="en-US" sz="2400" b="1" dirty="0" smtClean="0">
                <a:solidFill>
                  <a:srgbClr val="0033CC"/>
                </a:solidFill>
              </a:rPr>
              <a:t>(</a:t>
            </a:r>
            <a:r>
              <a:rPr lang="en-US" sz="2400" b="1" i="1" dirty="0" smtClean="0">
                <a:solidFill>
                  <a:srgbClr val="0033CC"/>
                </a:solidFill>
              </a:rPr>
              <a:t>k</a:t>
            </a:r>
            <a:r>
              <a:rPr lang="en-US" sz="2400" b="1" dirty="0" smtClean="0">
                <a:solidFill>
                  <a:srgbClr val="0033CC"/>
                </a:solidFill>
              </a:rPr>
              <a:t>)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取共轭，得到</a:t>
            </a:r>
            <a:r>
              <a:rPr lang="en-US" sz="2400" b="1" i="1" dirty="0" smtClean="0">
                <a:solidFill>
                  <a:srgbClr val="0033CC"/>
                </a:solidFill>
              </a:rPr>
              <a:t>X</a:t>
            </a:r>
            <a:r>
              <a:rPr lang="en-US" sz="2400" b="1" i="1" baseline="30000" dirty="0" smtClean="0">
                <a:solidFill>
                  <a:srgbClr val="0033CC"/>
                </a:solidFill>
              </a:rPr>
              <a:t>*</a:t>
            </a:r>
            <a:r>
              <a:rPr lang="en-US" sz="2400" b="1" dirty="0" smtClean="0">
                <a:solidFill>
                  <a:srgbClr val="0033CC"/>
                </a:solidFill>
              </a:rPr>
              <a:t>(</a:t>
            </a:r>
            <a:r>
              <a:rPr lang="en-US" sz="2400" b="1" i="1" dirty="0" smtClean="0">
                <a:solidFill>
                  <a:srgbClr val="0033CC"/>
                </a:solidFill>
              </a:rPr>
              <a:t>k</a:t>
            </a:r>
            <a:r>
              <a:rPr lang="en-US" sz="2400" b="1" dirty="0" smtClean="0">
                <a:solidFill>
                  <a:srgbClr val="0033CC"/>
                </a:solidFill>
              </a:rPr>
              <a:t>)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；②利用</a:t>
            </a:r>
            <a:r>
              <a:rPr lang="en-US" sz="2400" b="1" dirty="0" smtClean="0">
                <a:solidFill>
                  <a:srgbClr val="0033CC"/>
                </a:solidFill>
              </a:rPr>
              <a:t>FFT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程序；</a:t>
            </a:r>
            <a:endParaRPr lang="en-US" altLang="zh-CN" sz="2400" b="1" dirty="0" smtClean="0">
              <a:solidFill>
                <a:srgbClr val="0033CC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0033CC"/>
                </a:solidFill>
              </a:rPr>
              <a:t>③将所得结果取共轭；④乘以</a:t>
            </a:r>
            <a:r>
              <a:rPr lang="en-US" sz="2400" b="1" dirty="0" smtClean="0">
                <a:solidFill>
                  <a:srgbClr val="0033CC"/>
                </a:solidFill>
              </a:rPr>
              <a:t>1/</a:t>
            </a:r>
            <a:r>
              <a:rPr lang="en-US" sz="2400" b="1" i="1" dirty="0" smtClean="0">
                <a:solidFill>
                  <a:srgbClr val="0033CC"/>
                </a:solidFill>
              </a:rPr>
              <a:t>N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得到</a:t>
            </a:r>
            <a:r>
              <a:rPr lang="en-US" sz="2400" b="1" i="1" dirty="0" smtClean="0">
                <a:solidFill>
                  <a:srgbClr val="0033CC"/>
                </a:solidFill>
              </a:rPr>
              <a:t>x</a:t>
            </a:r>
            <a:r>
              <a:rPr lang="en-US" sz="2400" b="1" dirty="0" smtClean="0">
                <a:solidFill>
                  <a:srgbClr val="0033CC"/>
                </a:solidFill>
              </a:rPr>
              <a:t>(</a:t>
            </a:r>
            <a:r>
              <a:rPr lang="en-US" sz="2400" b="1" i="1" dirty="0" smtClean="0">
                <a:solidFill>
                  <a:srgbClr val="0033CC"/>
                </a:solidFill>
              </a:rPr>
              <a:t>n</a:t>
            </a:r>
            <a:r>
              <a:rPr lang="en-US" sz="2400" b="1" dirty="0" smtClean="0">
                <a:solidFill>
                  <a:srgbClr val="0033CC"/>
                </a:solidFill>
              </a:rPr>
              <a:t>)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2910" y="428604"/>
            <a:ext cx="2816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/>
              <a:t>3.  </a:t>
            </a:r>
            <a:r>
              <a:rPr lang="zh-CN" altLang="en-US" sz="2400" b="1" dirty="0" smtClean="0"/>
              <a:t>第三种</a:t>
            </a:r>
            <a:r>
              <a:rPr lang="en-US" sz="2400" b="1" dirty="0" smtClean="0"/>
              <a:t>IFFT</a:t>
            </a:r>
            <a:r>
              <a:rPr lang="zh-CN" altLang="en-US" sz="2400" b="1" dirty="0" smtClean="0"/>
              <a:t>算法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00100" y="1142984"/>
            <a:ext cx="2930610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仍然是利用</a:t>
            </a:r>
            <a:r>
              <a:rPr lang="en-US" sz="2400" b="1" dirty="0" smtClean="0"/>
              <a:t>FFT</a:t>
            </a:r>
            <a:r>
              <a:rPr lang="zh-CN" altLang="en-US" sz="2400" b="1" dirty="0" smtClean="0"/>
              <a:t>程序</a:t>
            </a:r>
          </a:p>
        </p:txBody>
      </p:sp>
      <p:pic>
        <p:nvPicPr>
          <p:cNvPr id="14338" name="Picture 2" descr="image007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71670" y="1857364"/>
            <a:ext cx="2522240" cy="857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39" name="Picture 3" descr="image00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4414" y="2928934"/>
            <a:ext cx="7113522" cy="857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1428728" y="4214818"/>
            <a:ext cx="633699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0033CC"/>
                </a:solidFill>
              </a:rPr>
              <a:t>这种共用</a:t>
            </a:r>
            <a:r>
              <a:rPr lang="en-US" sz="2400" b="1" dirty="0" smtClean="0">
                <a:solidFill>
                  <a:srgbClr val="0033CC"/>
                </a:solidFill>
              </a:rPr>
              <a:t>FFT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程序的步骤是：</a:t>
            </a:r>
            <a:endParaRPr lang="en-US" altLang="zh-CN" sz="2400" b="1" dirty="0" smtClean="0">
              <a:solidFill>
                <a:srgbClr val="0033CC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0033CC"/>
                </a:solidFill>
              </a:rPr>
              <a:t>                      ①利用</a:t>
            </a:r>
            <a:r>
              <a:rPr lang="en-US" sz="2400" b="1" dirty="0" smtClean="0">
                <a:solidFill>
                  <a:srgbClr val="0033CC"/>
                </a:solidFill>
              </a:rPr>
              <a:t>FFT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程序由</a:t>
            </a:r>
            <a:r>
              <a:rPr lang="en-US" sz="2400" b="1" i="1" dirty="0" smtClean="0">
                <a:solidFill>
                  <a:srgbClr val="0033CC"/>
                </a:solidFill>
              </a:rPr>
              <a:t>X</a:t>
            </a:r>
            <a:r>
              <a:rPr lang="en-US" sz="2400" b="1" dirty="0" smtClean="0">
                <a:solidFill>
                  <a:srgbClr val="0033CC"/>
                </a:solidFill>
              </a:rPr>
              <a:t>(</a:t>
            </a:r>
            <a:r>
              <a:rPr lang="en-US" sz="2400" b="1" i="1" dirty="0" smtClean="0">
                <a:solidFill>
                  <a:srgbClr val="0033CC"/>
                </a:solidFill>
              </a:rPr>
              <a:t>k</a:t>
            </a:r>
            <a:r>
              <a:rPr lang="en-US" sz="2400" b="1" dirty="0" smtClean="0">
                <a:solidFill>
                  <a:srgbClr val="0033CC"/>
                </a:solidFill>
              </a:rPr>
              <a:t>)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求出</a:t>
            </a:r>
            <a:r>
              <a:rPr lang="en-US" sz="2400" b="1" i="1" dirty="0" smtClean="0">
                <a:solidFill>
                  <a:srgbClr val="0033CC"/>
                </a:solidFill>
              </a:rPr>
              <a:t>p</a:t>
            </a:r>
            <a:r>
              <a:rPr lang="en-US" sz="2400" b="1" dirty="0" smtClean="0">
                <a:solidFill>
                  <a:srgbClr val="0033CC"/>
                </a:solidFill>
              </a:rPr>
              <a:t>(</a:t>
            </a:r>
            <a:r>
              <a:rPr lang="en-US" sz="2400" b="1" i="1" dirty="0" smtClean="0">
                <a:solidFill>
                  <a:srgbClr val="0033CC"/>
                </a:solidFill>
              </a:rPr>
              <a:t>n</a:t>
            </a:r>
            <a:r>
              <a:rPr lang="en-US" sz="2400" b="1" dirty="0" smtClean="0">
                <a:solidFill>
                  <a:srgbClr val="0033CC"/>
                </a:solidFill>
              </a:rPr>
              <a:t>)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；</a:t>
            </a:r>
            <a:endParaRPr lang="en-US" altLang="zh-CN" sz="2400" b="1" dirty="0" smtClean="0">
              <a:solidFill>
                <a:srgbClr val="0033CC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0033CC"/>
                </a:solidFill>
              </a:rPr>
              <a:t>                      ②计算</a:t>
            </a:r>
            <a:r>
              <a:rPr lang="en-US" sz="2400" b="1" dirty="0" smtClean="0">
                <a:solidFill>
                  <a:srgbClr val="0033CC"/>
                </a:solidFill>
              </a:rPr>
              <a:t> </a:t>
            </a:r>
            <a:r>
              <a:rPr lang="en-US" sz="2400" b="1" i="1" dirty="0" smtClean="0">
                <a:solidFill>
                  <a:srgbClr val="0033CC"/>
                </a:solidFill>
              </a:rPr>
              <a:t>p</a:t>
            </a:r>
            <a:r>
              <a:rPr lang="en-US" sz="2400" b="1" dirty="0" smtClean="0">
                <a:solidFill>
                  <a:srgbClr val="0033CC"/>
                </a:solidFill>
              </a:rPr>
              <a:t>(</a:t>
            </a:r>
            <a:r>
              <a:rPr lang="en-US" sz="2400" b="1" i="1" dirty="0" smtClean="0">
                <a:solidFill>
                  <a:srgbClr val="0033CC"/>
                </a:solidFill>
              </a:rPr>
              <a:t>N</a:t>
            </a:r>
            <a:r>
              <a:rPr lang="en-US" sz="2400" b="1" dirty="0" smtClean="0">
                <a:solidFill>
                  <a:srgbClr val="0033CC"/>
                </a:solidFill>
              </a:rPr>
              <a:t>-</a:t>
            </a:r>
            <a:r>
              <a:rPr lang="en-US" sz="2400" b="1" i="1" dirty="0" smtClean="0">
                <a:solidFill>
                  <a:srgbClr val="0033CC"/>
                </a:solidFill>
              </a:rPr>
              <a:t>n</a:t>
            </a:r>
            <a:r>
              <a:rPr lang="en-US" sz="2400" b="1" dirty="0" smtClean="0">
                <a:solidFill>
                  <a:srgbClr val="0033CC"/>
                </a:solidFill>
              </a:rPr>
              <a:t>)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，即为</a:t>
            </a:r>
            <a:r>
              <a:rPr lang="en-US" sz="2400" b="1" i="1" dirty="0" smtClean="0">
                <a:solidFill>
                  <a:srgbClr val="0033CC"/>
                </a:solidFill>
              </a:rPr>
              <a:t>x</a:t>
            </a:r>
            <a:r>
              <a:rPr lang="en-US" sz="2400" b="1" dirty="0" smtClean="0">
                <a:solidFill>
                  <a:srgbClr val="0033CC"/>
                </a:solidFill>
              </a:rPr>
              <a:t>(</a:t>
            </a:r>
            <a:r>
              <a:rPr lang="en-US" sz="2400" b="1" i="1" dirty="0" smtClean="0">
                <a:solidFill>
                  <a:srgbClr val="0033CC"/>
                </a:solidFill>
              </a:rPr>
              <a:t>n</a:t>
            </a:r>
            <a:r>
              <a:rPr lang="en-US" sz="2400" b="1" dirty="0" smtClean="0">
                <a:solidFill>
                  <a:srgbClr val="0033CC"/>
                </a:solidFill>
              </a:rPr>
              <a:t>)</a:t>
            </a:r>
            <a:r>
              <a:rPr lang="zh-CN" altLang="en-US" sz="2400" b="1" dirty="0" smtClean="0">
                <a:solidFill>
                  <a:srgbClr val="0033CC"/>
                </a:solidFill>
              </a:rPr>
              <a:t>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0034" y="428604"/>
            <a:ext cx="8164415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/>
              <a:t>4. </a:t>
            </a:r>
            <a:r>
              <a:rPr lang="zh-CN" altLang="en-US" sz="2400" b="1" dirty="0" smtClean="0"/>
              <a:t>在将</a:t>
            </a:r>
            <a:r>
              <a:rPr lang="en-US" sz="2400" b="1" dirty="0" smtClean="0"/>
              <a:t>DFT</a:t>
            </a:r>
            <a:r>
              <a:rPr lang="zh-CN" altLang="en-US" sz="2400" b="1" dirty="0" smtClean="0"/>
              <a:t>与</a:t>
            </a:r>
            <a:r>
              <a:rPr lang="en-US" sz="2400" b="1" dirty="0" smtClean="0"/>
              <a:t>IDFT</a:t>
            </a:r>
            <a:r>
              <a:rPr lang="zh-CN" altLang="en-US" sz="2400" b="1" dirty="0" smtClean="0"/>
              <a:t>级联使用时，例如信号</a:t>
            </a:r>
            <a:r>
              <a:rPr lang="en-US" sz="2400" b="1" i="1" dirty="0" smtClean="0"/>
              <a:t>x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通过</a:t>
            </a:r>
            <a:r>
              <a:rPr lang="en-US" sz="2400" b="1" dirty="0" smtClean="0"/>
              <a:t>FIR</a:t>
            </a:r>
            <a:r>
              <a:rPr lang="zh-CN" altLang="en-US" sz="2400" b="1" dirty="0" smtClean="0"/>
              <a:t>数字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滤波器</a:t>
            </a:r>
            <a:r>
              <a:rPr lang="en-US" sz="2400" b="1" i="1" dirty="0" smtClean="0"/>
              <a:t>h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)(</a:t>
            </a:r>
            <a:r>
              <a:rPr lang="zh-CN" altLang="en-US" sz="2400" b="1" dirty="0" smtClean="0"/>
              <a:t>有限长单位冲激响应数字滤波器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，如果利用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sz="2400" b="1" dirty="0" smtClean="0"/>
              <a:t>     DFT</a:t>
            </a:r>
            <a:r>
              <a:rPr lang="zh-CN" altLang="en-US" sz="2400" b="1" dirty="0" smtClean="0"/>
              <a:t>方式来求解输出信号</a:t>
            </a:r>
            <a:r>
              <a:rPr lang="en-US" sz="2400" b="1" i="1" dirty="0" smtClean="0"/>
              <a:t>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),</a:t>
            </a:r>
            <a:r>
              <a:rPr lang="zh-CN" altLang="en-US" sz="2400" b="1" dirty="0" smtClean="0"/>
              <a:t>则是求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sz="2400" b="1" i="1" dirty="0" smtClean="0"/>
              <a:t>     X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)=DFT[</a:t>
            </a:r>
            <a:r>
              <a:rPr lang="en-US" sz="2400" b="1" i="1" dirty="0" smtClean="0"/>
              <a:t>x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)], </a:t>
            </a:r>
            <a:r>
              <a:rPr lang="en-US" sz="2400" b="1" i="1" dirty="0" smtClean="0"/>
              <a:t>H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)=DFT[</a:t>
            </a:r>
            <a:r>
              <a:rPr lang="en-US" sz="2400" b="1" i="1" dirty="0" smtClean="0"/>
              <a:t>h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)]</a:t>
            </a:r>
            <a:r>
              <a:rPr lang="zh-CN" altLang="en-US" sz="2400" b="1" dirty="0" smtClean="0"/>
              <a:t>，</a:t>
            </a:r>
            <a:r>
              <a:rPr lang="en-US" sz="2400" b="1" i="1" dirty="0" smtClean="0"/>
              <a:t>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)=</a:t>
            </a:r>
            <a:r>
              <a:rPr lang="en-US" sz="2400" b="1" i="1" dirty="0" smtClean="0"/>
              <a:t>X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</a:t>
            </a:r>
            <a:r>
              <a:rPr lang="en-US" sz="2400" b="1" i="1" dirty="0" smtClean="0"/>
              <a:t>H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 最后求得</a:t>
            </a:r>
            <a:r>
              <a:rPr lang="en-US" sz="2400" b="1" i="1" dirty="0" smtClean="0"/>
              <a:t>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)=IDFT[</a:t>
            </a:r>
            <a:r>
              <a:rPr lang="en-US" sz="2400" b="1" i="1" dirty="0" smtClean="0"/>
              <a:t>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)]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如果采用的是输入正序、输出倒位序的</a:t>
            </a:r>
            <a:r>
              <a:rPr lang="en-US" sz="2400" b="1" dirty="0" smtClean="0"/>
              <a:t>FFT</a:t>
            </a:r>
            <a:r>
              <a:rPr lang="zh-CN" altLang="en-US" sz="2400" b="1" dirty="0" smtClean="0"/>
              <a:t>程序求得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倒位序的</a:t>
            </a:r>
            <a:r>
              <a:rPr lang="en-US" sz="2400" b="1" i="1" dirty="0" smtClean="0"/>
              <a:t>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，为求</a:t>
            </a:r>
            <a:r>
              <a:rPr lang="en-US" sz="2400" b="1" i="1" dirty="0" smtClean="0"/>
              <a:t>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，则可以有两种办法，一是将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sz="2400" b="1" i="1" dirty="0" smtClean="0"/>
              <a:t>     </a:t>
            </a:r>
            <a:r>
              <a:rPr lang="en-US" sz="2400" b="1" i="1" dirty="0" smtClean="0"/>
              <a:t> 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变成正序的序列，再用上面第二条的办法，将正序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</a:t>
            </a:r>
            <a:r>
              <a:rPr lang="zh-CN" altLang="en-US" sz="2400" b="1" dirty="0" smtClean="0"/>
              <a:t> 的</a:t>
            </a:r>
            <a:r>
              <a:rPr lang="en-US" sz="2400" b="1" i="1" dirty="0" smtClean="0"/>
              <a:t>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送入同样的</a:t>
            </a:r>
            <a:r>
              <a:rPr lang="en-US" sz="2400" b="1" dirty="0" smtClean="0"/>
              <a:t>FFT</a:t>
            </a:r>
            <a:r>
              <a:rPr lang="zh-CN" altLang="en-US" sz="2400" b="1" dirty="0" smtClean="0"/>
              <a:t>程序中，求得</a:t>
            </a:r>
            <a:r>
              <a:rPr lang="en-US" sz="2400" b="1" i="1" dirty="0" smtClean="0"/>
              <a:t>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，这时</a:t>
            </a:r>
            <a:r>
              <a:rPr lang="en-US" sz="2400" b="1" i="1" dirty="0" smtClean="0"/>
              <a:t>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是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</a:t>
            </a:r>
            <a:r>
              <a:rPr lang="zh-CN" altLang="en-US" sz="2400" b="1" dirty="0" smtClean="0"/>
              <a:t>  倒位</a:t>
            </a:r>
            <a:r>
              <a:rPr lang="zh-CN" altLang="en-US" sz="2400" b="1" dirty="0" smtClean="0"/>
              <a:t>序的。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0034" y="601748"/>
            <a:ext cx="8392041" cy="16842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第二种办法，是直接将倒位序的</a:t>
            </a:r>
            <a:r>
              <a:rPr lang="en-US" sz="2400" b="1" i="1" dirty="0" smtClean="0"/>
              <a:t>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送入另一个输入倒位序、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输出正序的</a:t>
            </a:r>
            <a:r>
              <a:rPr lang="en-US" sz="2400" b="1" dirty="0" smtClean="0"/>
              <a:t>FFT</a:t>
            </a:r>
            <a:r>
              <a:rPr lang="zh-CN" altLang="en-US" sz="2400" b="1" dirty="0" smtClean="0"/>
              <a:t>程序中，得到正序的输出</a:t>
            </a:r>
            <a:r>
              <a:rPr lang="en-US" sz="2400" b="1" i="1" dirty="0" smtClean="0"/>
              <a:t>y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这样可省掉</a:t>
            </a:r>
            <a:r>
              <a:rPr lang="en-US" sz="2400" b="1" dirty="0" smtClean="0"/>
              <a:t>“</a:t>
            </a:r>
            <a:r>
              <a:rPr lang="zh-CN" altLang="en-US" sz="2400" b="1" dirty="0" smtClean="0"/>
              <a:t>整序</a:t>
            </a:r>
            <a:r>
              <a:rPr lang="en-US" sz="2400" b="1" dirty="0" smtClean="0"/>
              <a:t>”</a:t>
            </a:r>
            <a:r>
              <a:rPr lang="zh-CN" altLang="en-US" sz="2400" b="1" dirty="0" smtClean="0"/>
              <a:t>的运算。</a:t>
            </a:r>
          </a:p>
        </p:txBody>
      </p:sp>
      <p:sp>
        <p:nvSpPr>
          <p:cNvPr id="4" name="横卷形 3"/>
          <p:cNvSpPr/>
          <p:nvPr/>
        </p:nvSpPr>
        <p:spPr>
          <a:xfrm>
            <a:off x="1857356" y="2786058"/>
            <a:ext cx="6643734" cy="3000396"/>
          </a:xfrm>
          <a:prstGeom prst="horizontalScroll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643174" y="3357562"/>
            <a:ext cx="5416868" cy="16842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C00000"/>
                </a:solidFill>
              </a:rPr>
              <a:t>FFT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与</a:t>
            </a:r>
            <a:r>
              <a:rPr lang="en-US" sz="2400" b="1" dirty="0" smtClean="0">
                <a:solidFill>
                  <a:srgbClr val="C00000"/>
                </a:solidFill>
              </a:rPr>
              <a:t>IFFT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联接使用时，必须考虑</a:t>
            </a:r>
            <a:endParaRPr lang="en-US" altLang="zh-CN" sz="2400" b="1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C00000"/>
                </a:solidFill>
              </a:rPr>
              <a:t>输入序列的位序应与程序所需输入位序</a:t>
            </a:r>
            <a:endParaRPr lang="en-US" altLang="zh-CN" sz="2400" b="1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C00000"/>
                </a:solidFill>
              </a:rPr>
              <a:t>相一致。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621</TotalTime>
  <Words>327</Words>
  <Application>Microsoft Office PowerPoint</Application>
  <PresentationFormat>全屏显示(4:3)</PresentationFormat>
  <Paragraphs>30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Concourse</vt:lpstr>
      <vt:lpstr>   4.5 离散傅里叶反变换（IDFT）的快速算法IFFT  </vt:lpstr>
      <vt:lpstr>幻灯片 2</vt:lpstr>
      <vt:lpstr>幻灯片 3</vt:lpstr>
      <vt:lpstr>幻灯片 4</vt:lpstr>
      <vt:lpstr>幻灯片 5</vt:lpstr>
      <vt:lpstr>幻灯片 6</vt:lpstr>
      <vt:lpstr>作业：</vt:lpstr>
    </vt:vector>
  </TitlesOfParts>
  <Company>WwW.YlmF.CoM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雨林木风</cp:lastModifiedBy>
  <cp:revision>83</cp:revision>
  <dcterms:created xsi:type="dcterms:W3CDTF">2017-07-17T10:44:10Z</dcterms:created>
  <dcterms:modified xsi:type="dcterms:W3CDTF">2017-08-05T10:41:58Z</dcterms:modified>
</cp:coreProperties>
</file>

<file path=docProps/thumbnail.jpeg>
</file>